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x="6858000" cy="9144000"/>
  <p:embeddedFontLst>
    <p:embeddedFont>
      <p:font typeface="Proxima Nova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ProximaNova-bold.fntdata"/><Relationship Id="rId23" Type="http://schemas.openxmlformats.org/officeDocument/2006/relationships/font" Target="fonts/ProximaNov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ProximaNova-boldItalic.fntdata"/><Relationship Id="rId25" Type="http://schemas.openxmlformats.org/officeDocument/2006/relationships/font" Target="fonts/ProximaNova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28b2981402_0_1349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28b2981402_0_13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4866d4fec0_0_45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14866d4fec0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4866d4fec0_0_53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14866d4fec0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487d1fb167_11_49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487d1fb167_11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4866d4fec0_0_63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4866d4fec0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487d1fb167_11_0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1487d1fb167_1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487d1fb167_11_6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487d1fb167_1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1487d1fb167_11_12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1487d1fb167_1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1487d1fb167_11_31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1487d1fb167_11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33f12d986a_0_22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33f12d986a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487d1fb167_11_37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487d1fb167_11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4866d4fec0_0_2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4866d4fec0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4866d4fec0_0_10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4866d4fec0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4866d4fec0_0_16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4866d4fec0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4866d4fec0_0_22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4866d4fec0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487d1fb167_11_43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487d1fb167_11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4866d4fec0_0_38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14866d4fec0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github.com/pvs-hd-tea/LapsPython" TargetMode="External"/><Relationship Id="rId4" Type="http://schemas.openxmlformats.org/officeDocument/2006/relationships/hyperlink" Target="https://github.com/pvs-hd-tea/LapsPython" TargetMode="External"/><Relationship Id="rId5" Type="http://schemas.openxmlformats.org/officeDocument/2006/relationships/hyperlink" Target="https://pvs-hd-tea.github.io/LapsPython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LapsPython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50"/>
            <a:ext cx="8123100" cy="158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Extend LAPS to synthesize Python/R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Christopher Brückner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29</a:t>
            </a:r>
            <a:r>
              <a:rPr lang="en" sz="1000"/>
              <a:t>.08.2022</a:t>
            </a:r>
            <a:endParaRPr sz="1000"/>
          </a:p>
        </p:txBody>
      </p:sp>
      <p:sp>
        <p:nvSpPr>
          <p:cNvPr id="61" name="Google Shape;61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Example: Code Reformatting</a:t>
            </a:r>
            <a:endParaRPr/>
          </a:p>
        </p:txBody>
      </p:sp>
      <p:sp>
        <p:nvSpPr>
          <p:cNvPr id="124" name="Google Shape;124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Primitive implemented by LAPS: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def _rsplit(s1) : return lambda s2: __regex_split(s1, s2)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13716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🡻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Primitive used by LapsPython: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def _rsplit(s1, s2):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return __regex_split(s1, s2)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5" name="Google Shape;125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Example: Program Tree</a:t>
            </a:r>
            <a:endParaRPr/>
          </a:p>
        </p:txBody>
      </p:sp>
      <p:sp>
        <p:nvSpPr>
          <p:cNvPr id="131" name="Google Shape;131;p23"/>
          <p:cNvSpPr txBox="1"/>
          <p:nvPr>
            <p:ph idx="1" type="body"/>
          </p:nvPr>
        </p:nvSpPr>
        <p:spPr>
          <a:xfrm>
            <a:off x="311700" y="1152475"/>
            <a:ext cx="6983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Task:</a:t>
            </a:r>
            <a:r>
              <a:rPr lang="en">
                <a:solidFill>
                  <a:schemeClr val="dk1"/>
                </a:solidFill>
              </a:rPr>
              <a:t> if there is any letter, add v after that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Program: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(λ (f8 $0 (λ (_rconcat $0 _v))))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Translation:</a:t>
            </a:r>
            <a:r>
              <a:rPr b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f8(lambda lx: lx + 'v', arg1)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2" name="Google Shape;13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33" name="Google Shape;133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71442" y="462648"/>
            <a:ext cx="2760856" cy="421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4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Code Quality &amp; Statistics</a:t>
            </a:r>
            <a:endParaRPr/>
          </a:p>
        </p:txBody>
      </p:sp>
      <p:sp>
        <p:nvSpPr>
          <p:cNvPr id="139" name="Google Shape;139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Code Quality</a:t>
            </a:r>
            <a:endParaRPr/>
          </a:p>
        </p:txBody>
      </p:sp>
      <p:sp>
        <p:nvSpPr>
          <p:cNvPr id="145" name="Google Shape;145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Continuous Integration Pipeline: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Unit Tests (pytest + pytest-cov)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Static Typechecks (mypy)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Linting (Flake8)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Flake8 is used with extensions to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e</a:t>
            </a:r>
            <a:r>
              <a:rPr lang="en">
                <a:solidFill>
                  <a:schemeClr val="dk1"/>
                </a:solidFill>
              </a:rPr>
              <a:t>nforce stricter conventions in compliance with modern Python and Clean Code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simplify complex code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p</a:t>
            </a:r>
            <a:r>
              <a:rPr lang="en">
                <a:solidFill>
                  <a:schemeClr val="dk1"/>
                </a:solidFill>
              </a:rPr>
              <a:t>revent bugs and security issues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PEP-8 score according to Flake8: 100%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46" name="Google Shape;146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Code Statistics</a:t>
            </a:r>
            <a:endParaRPr/>
          </a:p>
        </p:txBody>
      </p:sp>
      <p:sp>
        <p:nvSpPr>
          <p:cNvPr id="152" name="Google Shape;152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Lines of Code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Main Code: 775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Test Code: 430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Ratio: 1.8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Test Coverage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Test Cases: 50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94% coverage total, ranging from 88% to 100% per module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Out of 666 statements, 43 are missed (many unreachable)</a:t>
            </a:r>
            <a:endParaRPr>
              <a:solidFill>
                <a:schemeClr val="dk1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</a:pPr>
            <a:r>
              <a:rPr lang="en">
                <a:solidFill>
                  <a:schemeClr val="dk1"/>
                </a:solidFill>
              </a:rPr>
              <a:t>Exception handling for fixed bugs</a:t>
            </a:r>
            <a:endParaRPr>
              <a:solidFill>
                <a:schemeClr val="dk1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</a:pPr>
            <a:r>
              <a:rPr lang="en">
                <a:solidFill>
                  <a:schemeClr val="dk1"/>
                </a:solidFill>
              </a:rPr>
              <a:t>Handling of special cases not present in current dataset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53" name="Google Shape;153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Software Process</a:t>
            </a:r>
            <a:endParaRPr/>
          </a:p>
        </p:txBody>
      </p:sp>
      <p:sp>
        <p:nvSpPr>
          <p:cNvPr id="159" name="Google Shape;159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Scrum: Sprints were very helpful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Helps with project planning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Regular insights into what is achievable and what isn’t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In general, I learned a lot about working with GitHub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Team Work: Unfortunately zero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Biggest Issue: Original project plan was designed for 2 people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Some interesting ideas had to be scrapped, e.g., more domains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Lack of different perspectives on problems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Huge workload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60" name="Google Shape;160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Special Difficulties</a:t>
            </a:r>
            <a:endParaRPr/>
          </a:p>
        </p:txBody>
      </p:sp>
      <p:sp>
        <p:nvSpPr>
          <p:cNvPr id="166" name="Google Shape;166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LAPS is really difficult to get running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LapsPython will work anyway by using LAPS checkpoints ☺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It can still be injected into the LAPS code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Different approaches for similar problems required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Python primitives can be read from memory (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inspect</a:t>
            </a:r>
            <a:r>
              <a:rPr lang="en">
                <a:solidFill>
                  <a:schemeClr val="dk1"/>
                </a:solidFill>
              </a:rPr>
              <a:t> module)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R primitives need to be manually parsed from the source file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Translation difficult and hard to debug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Program trees are not always simple to traverse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Lots of special cases to handle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LAPS does not give you insights into intermediate results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Translation module was rewritten twice and is still flawed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67" name="Google Shape;167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9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1-Click-Demo</a:t>
            </a:r>
            <a:endParaRPr/>
          </a:p>
        </p:txBody>
      </p:sp>
      <p:sp>
        <p:nvSpPr>
          <p:cNvPr id="173" name="Google Shape;173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Important Links</a:t>
            </a:r>
            <a:endParaRPr/>
          </a:p>
        </p:txBody>
      </p:sp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Git Repository:</a:t>
            </a:r>
            <a:br>
              <a:rPr lang="en">
                <a:solidFill>
                  <a:schemeClr val="dk1"/>
                </a:solidFill>
              </a:rPr>
            </a:br>
            <a:r>
              <a:rPr lang="en" u="sng">
                <a:solidFill>
                  <a:schemeClr val="hlink"/>
                </a:solidFill>
                <a:hlinkClick r:id="rId3"/>
              </a:rPr>
              <a:t>h</a:t>
            </a:r>
            <a:r>
              <a:rPr lang="en" u="sng">
                <a:solidFill>
                  <a:schemeClr val="hlink"/>
                </a:solidFill>
                <a:hlinkClick r:id="rId4"/>
              </a:rPr>
              <a:t>ttps://github.com/pvs-hd-tea/LapsPython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Documentation:</a:t>
            </a:r>
            <a:br>
              <a:rPr lang="en">
                <a:solidFill>
                  <a:schemeClr val="dk1"/>
                </a:solidFill>
              </a:rPr>
            </a:br>
            <a:r>
              <a:rPr lang="en" u="sng">
                <a:solidFill>
                  <a:schemeClr val="hlink"/>
                </a:solidFill>
                <a:hlinkClick r:id="rId5"/>
              </a:rPr>
              <a:t>https://pvs-hd-tea.github.io/LapsPython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Including developer guide, API reference, accounting, metrics, presentations.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8" name="Google Shape;68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Goals &amp; Results</a:t>
            </a:r>
            <a:endParaRPr/>
          </a:p>
        </p:txBody>
      </p:sp>
      <p:sp>
        <p:nvSpPr>
          <p:cNvPr id="74" name="Google Shape;7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Goals</a:t>
            </a:r>
            <a:endParaRPr/>
          </a:p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Create a rule-based translator from λ-calculus to Python or R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Target useful domains, e.g., data processing, string processing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Maybe address different target languages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1" name="Google Shape;81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2" name="Google Shape;8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67841"/>
            <a:ext cx="8520600" cy="1612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Goals: What did I achieve?</a:t>
            </a:r>
            <a:endParaRPr/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Translator: Working, but sometimes small bugs in translations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Example: Slide 6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Target Domain: re2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Pre-implemented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Combines string processing (regex) and list processing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Target Languages: Python, R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Python is obligatory for LAPS to work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Extended by manually translating the Python primitives to 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9" name="Google Shape;8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Evaluation Metrics</a:t>
            </a:r>
            <a:endParaRPr/>
          </a:p>
        </p:txBody>
      </p:sp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Small checkpoint: 3 iterations of LAPS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75 synthesized programs in 18 tasks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100% bug-free translated by LapsPython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Large checkpoint: Provided by the authors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1646 synthesized programs in 346 tasks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27 tasks (8%) solved with bug-free translations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Bugs typically easy to detect and fix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Usually calls to invented primitives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Example: Next slide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6" name="Google Shape;96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Example: Flawed Translation</a:t>
            </a:r>
            <a:endParaRPr/>
          </a:p>
        </p:txBody>
      </p:sp>
      <p:sp>
        <p:nvSpPr>
          <p:cNvPr id="102" name="Google Shape;102;p19"/>
          <p:cNvSpPr txBox="1"/>
          <p:nvPr>
            <p:ph idx="1" type="body"/>
          </p:nvPr>
        </p:nvSpPr>
        <p:spPr>
          <a:xfrm>
            <a:off x="311700" y="1152475"/>
            <a:ext cx="8520600" cy="351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Task:</a:t>
            </a:r>
            <a:r>
              <a:rPr lang="en">
                <a:solidFill>
                  <a:schemeClr val="dk1"/>
                </a:solidFill>
              </a:rPr>
              <a:t> if there is any letter, add v after that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Program: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(λ (f8 $0 (λ (_rconcat $0 _v))))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Translation: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br>
              <a:rPr b="1" lang="en">
                <a:solidFill>
                  <a:schemeClr val="dk1"/>
                </a:solidFill>
              </a:rPr>
            </a:br>
            <a:r>
              <a:rPr b="1" lang="en">
                <a:solidFill>
                  <a:schemeClr val="dk1"/>
                </a:solidFill>
              </a:rPr>
              <a:t>Fix: 	</a:t>
            </a:r>
            <a:r>
              <a:rPr lang="en" sz="13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return f8(</a:t>
            </a:r>
            <a:r>
              <a:rPr lang="en" sz="1300">
                <a:solidFill>
                  <a:schemeClr val="dk1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lambda lx: lx + </a:t>
            </a:r>
            <a:r>
              <a:rPr lang="en" sz="1400">
                <a:solidFill>
                  <a:srgbClr val="000000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'v'</a:t>
            </a:r>
            <a:r>
              <a:rPr lang="en" sz="1300">
                <a:solidFill>
                  <a:schemeClr val="dk1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, arg1</a:t>
            </a:r>
            <a:r>
              <a:rPr lang="en" sz="13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13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3" name="Google Shape;103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4" name="Google Shape;104;p19"/>
          <p:cNvSpPr txBox="1"/>
          <p:nvPr/>
        </p:nvSpPr>
        <p:spPr>
          <a:xfrm>
            <a:off x="311700" y="2571750"/>
            <a:ext cx="8160900" cy="16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def f8(arg1, arg2):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	rsplit_1 = __regex_split('.', arg2)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	map_1 = list(map(arg1, rsplit_1))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	return "".join(map_1)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def re2_train_41_if_there_is_any_letter_add_v_after_that(arg1):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>
                <a:highlight>
                  <a:schemeClr val="accent6"/>
                </a:highlight>
                <a:latin typeface="Courier New"/>
                <a:ea typeface="Courier New"/>
                <a:cs typeface="Courier New"/>
                <a:sym typeface="Courier New"/>
              </a:rPr>
              <a:t>rconcat_1 = arg1 + 'v’</a:t>
            </a:r>
            <a:endParaRPr>
              <a:highlight>
                <a:schemeClr val="accent6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	return f8(</a:t>
            </a:r>
            <a:r>
              <a:rPr lang="en">
                <a:highlight>
                  <a:schemeClr val="accent5"/>
                </a:highlight>
                <a:latin typeface="Courier New"/>
                <a:ea typeface="Courier New"/>
                <a:cs typeface="Courier New"/>
                <a:sym typeface="Courier New"/>
              </a:rPr>
              <a:t>f8_0, arg1, lambda lx: lx + 'v'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Architecture</a:t>
            </a:r>
            <a:endParaRPr/>
          </a:p>
        </p:txBody>
      </p:sp>
      <p:sp>
        <p:nvSpPr>
          <p:cNvPr id="110" name="Google Shape;110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LapsPython Pipeline</a:t>
            </a:r>
            <a:endParaRPr/>
          </a:p>
        </p:txBody>
      </p:sp>
      <p:sp>
        <p:nvSpPr>
          <p:cNvPr id="116" name="Google Shape;116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GrammarParser: Read Python/R implementations, parse arguments, reformat code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ProgramExtractor: Read tasks descriptions, programs, input/output examples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Translator: Traverse program tree, substitute primitives with Python/R code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7" name="Google Shape;117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18" name="Google Shape;11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0100" y="1017713"/>
            <a:ext cx="7343775" cy="1724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